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7" r:id="rId3"/>
    <p:sldId id="259" r:id="rId4"/>
    <p:sldId id="260" r:id="rId5"/>
    <p:sldId id="261" r:id="rId6"/>
    <p:sldId id="262" r:id="rId7"/>
    <p:sldId id="263" r:id="rId8"/>
    <p:sldId id="267" r:id="rId9"/>
    <p:sldId id="264" r:id="rId10"/>
    <p:sldId id="258" r:id="rId11"/>
    <p:sldId id="266" r:id="rId12"/>
    <p:sldId id="265" r:id="rId13"/>
    <p:sldId id="269" r:id="rId14"/>
    <p:sldId id="270" r:id="rId15"/>
    <p:sldId id="268" r:id="rId1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72952" autoAdjust="0"/>
  </p:normalViewPr>
  <p:slideViewPr>
    <p:cSldViewPr snapToGrid="0">
      <p:cViewPr varScale="1">
        <p:scale>
          <a:sx n="48" d="100"/>
          <a:sy n="48" d="100"/>
        </p:scale>
        <p:origin x="9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4"/>
            <a:ext cx="2971800" cy="466725"/>
          </a:xfrm>
          <a:prstGeom prst="rect">
            <a:avLst/>
          </a:prstGeom>
        </p:spPr>
        <p:txBody>
          <a:bodyPr vert="horz" lIns="91440" tIns="45720" rIns="91440" bIns="45720" rtlCol="0"/>
          <a:lstStyle>
            <a:lvl1pPr algn="r">
              <a:defRPr sz="1200"/>
            </a:lvl1pPr>
          </a:lstStyle>
          <a:p>
            <a:fld id="{D521D971-A633-4015-9EBA-0CCCBDEA0611}" type="datetimeFigureOut">
              <a:rPr lang="en-US" smtClean="0"/>
              <a:t>7/23/2019</a:t>
            </a:fld>
            <a:endParaRPr lang="en-US"/>
          </a:p>
        </p:txBody>
      </p:sp>
      <p:sp>
        <p:nvSpPr>
          <p:cNvPr id="4" name="Footer Placeholder 3"/>
          <p:cNvSpPr>
            <a:spLocks noGrp="1"/>
          </p:cNvSpPr>
          <p:nvPr>
            <p:ph type="ftr" sz="quarter" idx="2"/>
          </p:nvPr>
        </p:nvSpPr>
        <p:spPr>
          <a:xfrm>
            <a:off x="0" y="8829677"/>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7"/>
            <a:ext cx="2971800" cy="466725"/>
          </a:xfrm>
          <a:prstGeom prst="rect">
            <a:avLst/>
          </a:prstGeom>
        </p:spPr>
        <p:txBody>
          <a:bodyPr vert="horz" lIns="91440" tIns="45720" rIns="91440" bIns="45720" rtlCol="0" anchor="b"/>
          <a:lstStyle>
            <a:lvl1pPr algn="r">
              <a:defRPr sz="1200"/>
            </a:lvl1pPr>
          </a:lstStyle>
          <a:p>
            <a:fld id="{15381DF1-02AE-4B7D-B8FC-0C9DEE80F9ED}" type="slidenum">
              <a:rPr lang="en-US" smtClean="0"/>
              <a:t>‹#›</a:t>
            </a:fld>
            <a:endParaRPr lang="en-US"/>
          </a:p>
        </p:txBody>
      </p:sp>
    </p:spTree>
    <p:extLst>
      <p:ext uri="{BB962C8B-B14F-4D97-AF65-F5344CB8AC3E}">
        <p14:creationId xmlns:p14="http://schemas.microsoft.com/office/powerpoint/2010/main" val="499112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40" tIns="45720" rIns="91440" bIns="45720" rtlCol="0"/>
          <a:lstStyle>
            <a:lvl1pPr algn="r">
              <a:defRPr sz="1200"/>
            </a:lvl1pPr>
          </a:lstStyle>
          <a:p>
            <a:fld id="{2840C284-6C85-4F4C-8287-1ECE99F3C881}" type="datetimeFigureOut">
              <a:rPr lang="en-US" smtClean="0"/>
              <a:t>7/23/2019</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40" tIns="45720" rIns="91440" bIns="45720" rtlCol="0" anchor="b"/>
          <a:lstStyle>
            <a:lvl1pPr algn="r">
              <a:defRPr sz="1200"/>
            </a:lvl1pPr>
          </a:lstStyle>
          <a:p>
            <a:fld id="{DE2FE39E-4F44-463D-9458-40AA4C19C75F}" type="slidenum">
              <a:rPr lang="en-US" smtClean="0"/>
              <a:t>‹#›</a:t>
            </a:fld>
            <a:endParaRPr lang="en-US"/>
          </a:p>
        </p:txBody>
      </p:sp>
    </p:spTree>
    <p:extLst>
      <p:ext uri="{BB962C8B-B14F-4D97-AF65-F5344CB8AC3E}">
        <p14:creationId xmlns:p14="http://schemas.microsoft.com/office/powerpoint/2010/main" val="26338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1</a:t>
            </a:fld>
            <a:endParaRPr lang="en-US"/>
          </a:p>
        </p:txBody>
      </p:sp>
    </p:spTree>
    <p:extLst>
      <p:ext uri="{BB962C8B-B14F-4D97-AF65-F5344CB8AC3E}">
        <p14:creationId xmlns:p14="http://schemas.microsoft.com/office/powerpoint/2010/main" val="392141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FE39E-4F44-463D-9458-40AA4C19C75F}" type="slidenum">
              <a:rPr lang="en-US" smtClean="0"/>
              <a:t>10</a:t>
            </a:fld>
            <a:endParaRPr lang="en-US"/>
          </a:p>
        </p:txBody>
      </p:sp>
    </p:spTree>
    <p:extLst>
      <p:ext uri="{BB962C8B-B14F-4D97-AF65-F5344CB8AC3E}">
        <p14:creationId xmlns:p14="http://schemas.microsoft.com/office/powerpoint/2010/main" val="3359437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HACCP/Food Safety Manual has standard</a:t>
            </a:r>
            <a:r>
              <a:rPr lang="en-US" baseline="0" dirty="0"/>
              <a:t> operating procedures for proper receiving.</a:t>
            </a:r>
          </a:p>
          <a:p>
            <a:endParaRPr lang="en-US" baseline="0" dirty="0"/>
          </a:p>
          <a:p>
            <a:r>
              <a:rPr lang="en-US" baseline="0" dirty="0"/>
              <a:t>When you are checking in orders you should have a copy of what was actually ordered.</a:t>
            </a:r>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11</a:t>
            </a:fld>
            <a:endParaRPr lang="en-US"/>
          </a:p>
        </p:txBody>
      </p:sp>
    </p:spTree>
    <p:extLst>
      <p:ext uri="{BB962C8B-B14F-4D97-AF65-F5344CB8AC3E}">
        <p14:creationId xmlns:p14="http://schemas.microsoft.com/office/powerpoint/2010/main" val="2893348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FE39E-4F44-463D-9458-40AA4C19C75F}" type="slidenum">
              <a:rPr lang="en-US" smtClean="0"/>
              <a:t>12</a:t>
            </a:fld>
            <a:endParaRPr lang="en-US"/>
          </a:p>
        </p:txBody>
      </p:sp>
    </p:spTree>
    <p:extLst>
      <p:ext uri="{BB962C8B-B14F-4D97-AF65-F5344CB8AC3E}">
        <p14:creationId xmlns:p14="http://schemas.microsoft.com/office/powerpoint/2010/main" val="3146528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FE39E-4F44-463D-9458-40AA4C19C75F}" type="slidenum">
              <a:rPr lang="en-US" smtClean="0"/>
              <a:t>13</a:t>
            </a:fld>
            <a:endParaRPr lang="en-US"/>
          </a:p>
        </p:txBody>
      </p:sp>
    </p:spTree>
    <p:extLst>
      <p:ext uri="{BB962C8B-B14F-4D97-AF65-F5344CB8AC3E}">
        <p14:creationId xmlns:p14="http://schemas.microsoft.com/office/powerpoint/2010/main" val="41868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FE39E-4F44-463D-9458-40AA4C19C75F}" type="slidenum">
              <a:rPr lang="en-US" smtClean="0"/>
              <a:t>14</a:t>
            </a:fld>
            <a:endParaRPr lang="en-US"/>
          </a:p>
        </p:txBody>
      </p:sp>
    </p:spTree>
    <p:extLst>
      <p:ext uri="{BB962C8B-B14F-4D97-AF65-F5344CB8AC3E}">
        <p14:creationId xmlns:p14="http://schemas.microsoft.com/office/powerpoint/2010/main" val="3662407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2FE39E-4F44-463D-9458-40AA4C19C75F}" type="slidenum">
              <a:rPr lang="en-US" smtClean="0"/>
              <a:t>15</a:t>
            </a:fld>
            <a:endParaRPr lang="en-US"/>
          </a:p>
        </p:txBody>
      </p:sp>
    </p:spTree>
    <p:extLst>
      <p:ext uri="{BB962C8B-B14F-4D97-AF65-F5344CB8AC3E}">
        <p14:creationId xmlns:p14="http://schemas.microsoft.com/office/powerpoint/2010/main" val="305914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Mona and Deborah look</a:t>
            </a:r>
            <a:r>
              <a:rPr lang="en-US" baseline="0" dirty="0"/>
              <a:t> at the items available from USFS and try to find multiple ways to use the same products.  This reduces the number of different food items we have to inventory.</a:t>
            </a:r>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2</a:t>
            </a:fld>
            <a:endParaRPr lang="en-US"/>
          </a:p>
        </p:txBody>
      </p:sp>
    </p:spTree>
    <p:extLst>
      <p:ext uri="{BB962C8B-B14F-4D97-AF65-F5344CB8AC3E}">
        <p14:creationId xmlns:p14="http://schemas.microsoft.com/office/powerpoint/2010/main" val="181315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cafeterias</a:t>
            </a:r>
            <a:r>
              <a:rPr lang="en-US" baseline="0" dirty="0"/>
              <a:t> will fall somewhere in between these tow points.  The goal is to make continuous improvements in order to reach an ideal state over time.  In order to achieve the ideal state you have to start with the supply chain.  Anyone know what a supply chain is…</a:t>
            </a:r>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3</a:t>
            </a:fld>
            <a:endParaRPr lang="en-US"/>
          </a:p>
        </p:txBody>
      </p:sp>
    </p:spTree>
    <p:extLst>
      <p:ext uri="{BB962C8B-B14F-4D97-AF65-F5344CB8AC3E}">
        <p14:creationId xmlns:p14="http://schemas.microsoft.com/office/powerpoint/2010/main" val="343963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Supply Chain</a:t>
            </a:r>
          </a:p>
          <a:p>
            <a:r>
              <a:rPr lang="en-US" dirty="0"/>
              <a:t>Explain Power Buying Group</a:t>
            </a:r>
          </a:p>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4</a:t>
            </a:fld>
            <a:endParaRPr lang="en-US"/>
          </a:p>
        </p:txBody>
      </p:sp>
    </p:spTree>
    <p:extLst>
      <p:ext uri="{BB962C8B-B14F-4D97-AF65-F5344CB8AC3E}">
        <p14:creationId xmlns:p14="http://schemas.microsoft.com/office/powerpoint/2010/main" val="80149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find USFS order/delivery calendar (from Mona)</a:t>
            </a:r>
          </a:p>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5</a:t>
            </a:fld>
            <a:endParaRPr lang="en-US"/>
          </a:p>
        </p:txBody>
      </p:sp>
    </p:spTree>
    <p:extLst>
      <p:ext uri="{BB962C8B-B14F-4D97-AF65-F5344CB8AC3E}">
        <p14:creationId xmlns:p14="http://schemas.microsoft.com/office/powerpoint/2010/main" val="212196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6</a:t>
            </a:fld>
            <a:endParaRPr lang="en-US"/>
          </a:p>
        </p:txBody>
      </p:sp>
    </p:spTree>
    <p:extLst>
      <p:ext uri="{BB962C8B-B14F-4D97-AF65-F5344CB8AC3E}">
        <p14:creationId xmlns:p14="http://schemas.microsoft.com/office/powerpoint/2010/main" val="35355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7</a:t>
            </a:fld>
            <a:endParaRPr lang="en-US"/>
          </a:p>
        </p:txBody>
      </p:sp>
    </p:spTree>
    <p:extLst>
      <p:ext uri="{BB962C8B-B14F-4D97-AF65-F5344CB8AC3E}">
        <p14:creationId xmlns:p14="http://schemas.microsoft.com/office/powerpoint/2010/main" val="62781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8</a:t>
            </a:fld>
            <a:endParaRPr lang="en-US"/>
          </a:p>
        </p:txBody>
      </p:sp>
    </p:spTree>
    <p:extLst>
      <p:ext uri="{BB962C8B-B14F-4D97-AF65-F5344CB8AC3E}">
        <p14:creationId xmlns:p14="http://schemas.microsoft.com/office/powerpoint/2010/main" val="2663306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2FE39E-4F44-463D-9458-40AA4C19C75F}" type="slidenum">
              <a:rPr lang="en-US" smtClean="0"/>
              <a:t>9</a:t>
            </a:fld>
            <a:endParaRPr lang="en-US"/>
          </a:p>
        </p:txBody>
      </p:sp>
    </p:spTree>
    <p:extLst>
      <p:ext uri="{BB962C8B-B14F-4D97-AF65-F5344CB8AC3E}">
        <p14:creationId xmlns:p14="http://schemas.microsoft.com/office/powerpoint/2010/main" val="3185737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B65E521-0FDC-46B0-9C25-266A33746F06}"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25706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5E521-0FDC-46B0-9C25-266A33746F06}"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832589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5E521-0FDC-46B0-9C25-266A33746F06}"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38779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65E521-0FDC-46B0-9C25-266A33746F06}"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1993453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65E521-0FDC-46B0-9C25-266A33746F06}" type="datetimeFigureOut">
              <a:rPr lang="en-US" smtClean="0"/>
              <a:t>7/23/2019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2088822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65E521-0FDC-46B0-9C25-266A33746F06}"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408157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65E521-0FDC-46B0-9C25-266A33746F06}" type="datetimeFigureOut">
              <a:rPr lang="en-US" smtClean="0"/>
              <a:t>7/23/2019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262567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5E521-0FDC-46B0-9C25-266A33746F06}" type="datetimeFigureOut">
              <a:rPr lang="en-US" smtClean="0"/>
              <a:t>7/23/2019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1402053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5E521-0FDC-46B0-9C25-266A33746F06}" type="datetimeFigureOut">
              <a:rPr lang="en-US" smtClean="0"/>
              <a:t>7/23/2019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3631043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65E521-0FDC-46B0-9C25-266A33746F06}"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199516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65E521-0FDC-46B0-9C25-266A33746F06}" type="datetimeFigureOut">
              <a:rPr lang="en-US" smtClean="0"/>
              <a:t>7/23/2019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F70CF-8B4D-4617-8A16-5F12607C007E}" type="slidenum">
              <a:rPr lang="en-US" smtClean="0"/>
              <a:t>‹#›</a:t>
            </a:fld>
            <a:endParaRPr lang="en-US"/>
          </a:p>
        </p:txBody>
      </p:sp>
    </p:spTree>
    <p:extLst>
      <p:ext uri="{BB962C8B-B14F-4D97-AF65-F5344CB8AC3E}">
        <p14:creationId xmlns:p14="http://schemas.microsoft.com/office/powerpoint/2010/main" val="3693122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5E521-0FDC-46B0-9C25-266A33746F06}" type="datetimeFigureOut">
              <a:rPr lang="en-US" smtClean="0"/>
              <a:t>7/23/2019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F70CF-8B4D-4617-8A16-5F12607C007E}" type="slidenum">
              <a:rPr lang="en-US" smtClean="0"/>
              <a:t>‹#›</a:t>
            </a:fld>
            <a:endParaRPr lang="en-US"/>
          </a:p>
        </p:txBody>
      </p:sp>
    </p:spTree>
    <p:extLst>
      <p:ext uri="{BB962C8B-B14F-4D97-AF65-F5344CB8AC3E}">
        <p14:creationId xmlns:p14="http://schemas.microsoft.com/office/powerpoint/2010/main" val="79125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latin typeface="Century Gothic" panose="020B0502020202020204" pitchFamily="34" charset="0"/>
              </a:rPr>
              <a:t>ntory</a:t>
            </a:r>
            <a:r>
              <a:rPr lang="en-US" dirty="0">
                <a:latin typeface="Century Gothic" panose="020B0502020202020204" pitchFamily="34" charset="0"/>
              </a:rPr>
              <a:t> Control</a:t>
            </a:r>
          </a:p>
        </p:txBody>
      </p:sp>
      <p:pic>
        <p:nvPicPr>
          <p:cNvPr id="5" name="Picture 4"/>
          <p:cNvPicPr>
            <a:picLocks noChangeAspect="1"/>
          </p:cNvPicPr>
          <p:nvPr/>
        </p:nvPicPr>
        <p:blipFill>
          <a:blip r:embed="rId3"/>
          <a:stretch>
            <a:fillRect/>
          </a:stretch>
        </p:blipFill>
        <p:spPr>
          <a:xfrm>
            <a:off x="0" y="-171685"/>
            <a:ext cx="12192000" cy="7029685"/>
          </a:xfrm>
          <a:prstGeom prst="rect">
            <a:avLst/>
          </a:prstGeom>
        </p:spPr>
      </p:pic>
      <p:sp>
        <p:nvSpPr>
          <p:cNvPr id="6" name="TextBox 5"/>
          <p:cNvSpPr txBox="1"/>
          <p:nvPr/>
        </p:nvSpPr>
        <p:spPr>
          <a:xfrm rot="20460107">
            <a:off x="4056125" y="1084913"/>
            <a:ext cx="6266555" cy="3170099"/>
          </a:xfrm>
          <a:prstGeom prst="rect">
            <a:avLst/>
          </a:prstGeom>
          <a:noFill/>
        </p:spPr>
        <p:txBody>
          <a:bodyPr wrap="square" rtlCol="0">
            <a:spAutoFit/>
          </a:bodyPr>
          <a:lstStyle/>
          <a:p>
            <a:r>
              <a:rPr lang="en-US" sz="10000" b="1" dirty="0">
                <a:solidFill>
                  <a:schemeClr val="bg1"/>
                </a:solidFill>
                <a:effectLst>
                  <a:outerShdw blurRad="38100" dist="38100" dir="2700000" algn="tl">
                    <a:srgbClr val="000000">
                      <a:alpha val="43137"/>
                    </a:srgbClr>
                  </a:outerShdw>
                </a:effectLst>
                <a:latin typeface="Bradley Hand ITC" panose="03070402050302030203" pitchFamily="66" charset="0"/>
              </a:rPr>
              <a:t>Inventory Control</a:t>
            </a:r>
          </a:p>
        </p:txBody>
      </p:sp>
    </p:spTree>
    <p:extLst>
      <p:ext uri="{BB962C8B-B14F-4D97-AF65-F5344CB8AC3E}">
        <p14:creationId xmlns:p14="http://schemas.microsoft.com/office/powerpoint/2010/main" val="42564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9144000"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Ideal State of Inventory</a:t>
            </a:r>
          </a:p>
        </p:txBody>
      </p:sp>
      <p:sp>
        <p:nvSpPr>
          <p:cNvPr id="3" name="Subtitle 2"/>
          <p:cNvSpPr>
            <a:spLocks noGrp="1"/>
          </p:cNvSpPr>
          <p:nvPr>
            <p:ph type="subTitle" idx="1"/>
          </p:nvPr>
        </p:nvSpPr>
        <p:spPr>
          <a:xfrm>
            <a:off x="4305299" y="1771650"/>
            <a:ext cx="4305301" cy="3990404"/>
          </a:xfrm>
        </p:spPr>
        <p:txBody>
          <a:bodyPr>
            <a:normAutofit/>
          </a:bodyPr>
          <a:lstStyle/>
          <a:p>
            <a:r>
              <a:rPr lang="en-US" sz="3200" dirty="0">
                <a:latin typeface="Century Gothic" panose="020B0502020202020204" pitchFamily="34" charset="0"/>
              </a:rPr>
              <a:t>Having enough product to meet the expectations of customers while being kept low enough to minimize spoilage, waste, and shrinkage.</a:t>
            </a:r>
          </a:p>
        </p:txBody>
      </p:sp>
      <p:pic>
        <p:nvPicPr>
          <p:cNvPr id="4" name="Picture 3"/>
          <p:cNvPicPr>
            <a:picLocks noChangeAspect="1"/>
          </p:cNvPicPr>
          <p:nvPr/>
        </p:nvPicPr>
        <p:blipFill>
          <a:blip r:embed="rId3"/>
          <a:stretch>
            <a:fillRect/>
          </a:stretch>
        </p:blipFill>
        <p:spPr>
          <a:xfrm>
            <a:off x="-357118" y="3067050"/>
            <a:ext cx="4833867" cy="3624186"/>
          </a:xfrm>
          <a:prstGeom prst="rect">
            <a:avLst/>
          </a:prstGeom>
          <a:scene3d>
            <a:camera prst="isometricOffAxis1Right"/>
            <a:lightRig rig="threePt" dir="t"/>
          </a:scene3d>
          <a:sp3d>
            <a:bevelT/>
          </a:sp3d>
        </p:spPr>
      </p:pic>
      <p:pic>
        <p:nvPicPr>
          <p:cNvPr id="6" name="Picture 5"/>
          <p:cNvPicPr>
            <a:picLocks noChangeAspect="1"/>
          </p:cNvPicPr>
          <p:nvPr/>
        </p:nvPicPr>
        <p:blipFill>
          <a:blip r:embed="rId4"/>
          <a:stretch>
            <a:fillRect/>
          </a:stretch>
        </p:blipFill>
        <p:spPr>
          <a:xfrm>
            <a:off x="8293417" y="-325908"/>
            <a:ext cx="4470082" cy="4195116"/>
          </a:xfrm>
          <a:prstGeom prst="rect">
            <a:avLst/>
          </a:prstGeom>
          <a:scene3d>
            <a:camera prst="isometricOffAxis2Left"/>
            <a:lightRig rig="threePt" dir="t"/>
          </a:scene3d>
          <a:sp3d>
            <a:bevelT/>
          </a:sp3d>
        </p:spPr>
      </p:pic>
    </p:spTree>
    <p:extLst>
      <p:ext uri="{BB962C8B-B14F-4D97-AF65-F5344CB8AC3E}">
        <p14:creationId xmlns:p14="http://schemas.microsoft.com/office/powerpoint/2010/main" val="2423656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9144000"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Receiving Inventory</a:t>
            </a:r>
          </a:p>
        </p:txBody>
      </p:sp>
      <p:sp>
        <p:nvSpPr>
          <p:cNvPr id="3" name="Subtitle 2"/>
          <p:cNvSpPr>
            <a:spLocks noGrp="1"/>
          </p:cNvSpPr>
          <p:nvPr>
            <p:ph type="subTitle" idx="1"/>
          </p:nvPr>
        </p:nvSpPr>
        <p:spPr>
          <a:xfrm>
            <a:off x="604157" y="1771650"/>
            <a:ext cx="10107386" cy="3990404"/>
          </a:xfrm>
        </p:spPr>
        <p:txBody>
          <a:bodyPr>
            <a:normAutofit lnSpcReduction="10000"/>
          </a:bodyPr>
          <a:lstStyle/>
          <a:p>
            <a:pPr marL="457200" indent="-457200" algn="l">
              <a:buFont typeface="Wingdings" panose="05000000000000000000" pitchFamily="2" charset="2"/>
              <a:buChar char="Ø"/>
            </a:pPr>
            <a:r>
              <a:rPr lang="en-US" sz="3200" dirty="0">
                <a:latin typeface="Century Gothic" panose="020B0502020202020204" pitchFamily="34" charset="0"/>
              </a:rPr>
              <a:t>Following receiving procedures will ensure that you receive specific products that were ordered, in correct quantities, safe, and at the best quality. </a:t>
            </a:r>
          </a:p>
          <a:p>
            <a:pPr marL="457200" indent="-457200" algn="l">
              <a:buFont typeface="Wingdings" panose="05000000000000000000" pitchFamily="2" charset="2"/>
              <a:buChar char="Ø"/>
            </a:pPr>
            <a:r>
              <a:rPr lang="en-US" sz="3200" dirty="0">
                <a:latin typeface="Century Gothic" panose="020B0502020202020204" pitchFamily="34" charset="0"/>
              </a:rPr>
              <a:t>Every delivery should be checked for correct quantities ordered and quality. </a:t>
            </a:r>
          </a:p>
          <a:p>
            <a:pPr marL="457200" indent="-457200" algn="l">
              <a:buFont typeface="Wingdings" panose="05000000000000000000" pitchFamily="2" charset="2"/>
              <a:buChar char="Ø"/>
            </a:pPr>
            <a:r>
              <a:rPr lang="en-US" sz="3200" dirty="0">
                <a:latin typeface="Century Gothic" panose="020B0502020202020204" pitchFamily="34" charset="0"/>
              </a:rPr>
              <a:t>All deliveries must be entered into </a:t>
            </a:r>
            <a:r>
              <a:rPr lang="en-US" sz="3200" dirty="0" err="1">
                <a:latin typeface="Century Gothic" panose="020B0502020202020204" pitchFamily="34" charset="0"/>
              </a:rPr>
              <a:t>WebSmart</a:t>
            </a:r>
            <a:r>
              <a:rPr lang="en-US" sz="3200" dirty="0">
                <a:latin typeface="Century Gothic" panose="020B0502020202020204" pitchFamily="34" charset="0"/>
              </a:rPr>
              <a:t>. (Including the direct deliveries from </a:t>
            </a:r>
            <a:r>
              <a:rPr lang="en-US" sz="3200" dirty="0" err="1">
                <a:latin typeface="Century Gothic" panose="020B0502020202020204" pitchFamily="34" charset="0"/>
              </a:rPr>
              <a:t>CiCi</a:t>
            </a:r>
            <a:r>
              <a:rPr lang="en-US" sz="3200" dirty="0">
                <a:latin typeface="Century Gothic" panose="020B0502020202020204" pitchFamily="34" charset="0"/>
              </a:rPr>
              <a:t>, Ice Cream, Produce, etc.)</a:t>
            </a:r>
          </a:p>
        </p:txBody>
      </p:sp>
    </p:spTree>
    <p:extLst>
      <p:ext uri="{BB962C8B-B14F-4D97-AF65-F5344CB8AC3E}">
        <p14:creationId xmlns:p14="http://schemas.microsoft.com/office/powerpoint/2010/main" val="289965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2333172"/>
            <a:ext cx="4500530" cy="4500530"/>
          </a:xfrm>
          <a:prstGeom prst="rect">
            <a:avLst/>
          </a:prstGeom>
        </p:spPr>
      </p:pic>
      <p:sp>
        <p:nvSpPr>
          <p:cNvPr id="2" name="Title 1"/>
          <p:cNvSpPr>
            <a:spLocks noGrp="1"/>
          </p:cNvSpPr>
          <p:nvPr>
            <p:ph type="ctrTitle"/>
          </p:nvPr>
        </p:nvSpPr>
        <p:spPr>
          <a:xfrm>
            <a:off x="152399" y="331820"/>
            <a:ext cx="10265229"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Excess Inventory/Over Ordering</a:t>
            </a:r>
          </a:p>
        </p:txBody>
      </p:sp>
      <p:sp>
        <p:nvSpPr>
          <p:cNvPr id="3" name="Subtitle 2"/>
          <p:cNvSpPr>
            <a:spLocks noGrp="1"/>
          </p:cNvSpPr>
          <p:nvPr>
            <p:ph type="subTitle" idx="1"/>
          </p:nvPr>
        </p:nvSpPr>
        <p:spPr>
          <a:xfrm>
            <a:off x="3948436" y="2333172"/>
            <a:ext cx="7021286" cy="3669988"/>
          </a:xfrm>
        </p:spPr>
        <p:txBody>
          <a:bodyPr>
            <a:normAutofit/>
          </a:bodyPr>
          <a:lstStyle/>
          <a:p>
            <a:r>
              <a:rPr lang="en-US" sz="3200" dirty="0">
                <a:latin typeface="Century Gothic" panose="020B0502020202020204" pitchFamily="34" charset="0"/>
              </a:rPr>
              <a:t>Excess inventory can result in increased waste from spoilage, theft or overproduction.  </a:t>
            </a:r>
          </a:p>
        </p:txBody>
      </p:sp>
    </p:spTree>
    <p:extLst>
      <p:ext uri="{BB962C8B-B14F-4D97-AF65-F5344CB8AC3E}">
        <p14:creationId xmlns:p14="http://schemas.microsoft.com/office/powerpoint/2010/main" val="191928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331820"/>
            <a:ext cx="10265229"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Insufficient Inventory/Under Ordering</a:t>
            </a:r>
          </a:p>
        </p:txBody>
      </p:sp>
      <p:sp>
        <p:nvSpPr>
          <p:cNvPr id="3" name="Subtitle 2"/>
          <p:cNvSpPr>
            <a:spLocks noGrp="1"/>
          </p:cNvSpPr>
          <p:nvPr>
            <p:ph type="subTitle" idx="1"/>
          </p:nvPr>
        </p:nvSpPr>
        <p:spPr>
          <a:xfrm>
            <a:off x="4025579" y="1816337"/>
            <a:ext cx="7541199" cy="4259428"/>
          </a:xfrm>
        </p:spPr>
        <p:txBody>
          <a:bodyPr>
            <a:normAutofit/>
          </a:bodyPr>
          <a:lstStyle/>
          <a:p>
            <a:r>
              <a:rPr lang="en-US" sz="3200" dirty="0">
                <a:latin typeface="Century Gothic" panose="020B0502020202020204" pitchFamily="34" charset="0"/>
              </a:rPr>
              <a:t>Too little inventory is just as much a concern as excessive stock.</a:t>
            </a:r>
          </a:p>
          <a:p>
            <a:r>
              <a:rPr lang="en-US" sz="3200" dirty="0">
                <a:latin typeface="Century Gothic" panose="020B0502020202020204" pitchFamily="34" charset="0"/>
              </a:rPr>
              <a:t>Good customer service is at risk, will you be able to meet the USDA regulations needed for meal service, and are you spending more money traveling to another school to borrow product are all factors when proper ordering is not followed.</a:t>
            </a:r>
          </a:p>
        </p:txBody>
      </p:sp>
      <p:pic>
        <p:nvPicPr>
          <p:cNvPr id="5" name="Picture 4"/>
          <p:cNvPicPr>
            <a:picLocks noChangeAspect="1"/>
          </p:cNvPicPr>
          <p:nvPr/>
        </p:nvPicPr>
        <p:blipFill>
          <a:blip r:embed="rId3"/>
          <a:stretch>
            <a:fillRect/>
          </a:stretch>
        </p:blipFill>
        <p:spPr>
          <a:xfrm>
            <a:off x="152399" y="2719420"/>
            <a:ext cx="3873180" cy="3873180"/>
          </a:xfrm>
          <a:prstGeom prst="rect">
            <a:avLst/>
          </a:prstGeom>
        </p:spPr>
      </p:pic>
    </p:spTree>
    <p:extLst>
      <p:ext uri="{BB962C8B-B14F-4D97-AF65-F5344CB8AC3E}">
        <p14:creationId xmlns:p14="http://schemas.microsoft.com/office/powerpoint/2010/main" val="662596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331820"/>
            <a:ext cx="10265229"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Best Practices for Inventory Control</a:t>
            </a:r>
          </a:p>
        </p:txBody>
      </p:sp>
      <p:sp>
        <p:nvSpPr>
          <p:cNvPr id="3" name="Subtitle 2"/>
          <p:cNvSpPr>
            <a:spLocks noGrp="1"/>
          </p:cNvSpPr>
          <p:nvPr>
            <p:ph type="subTitle" idx="1"/>
          </p:nvPr>
        </p:nvSpPr>
        <p:spPr>
          <a:xfrm>
            <a:off x="496957" y="1451113"/>
            <a:ext cx="10992677" cy="5002339"/>
          </a:xfrm>
        </p:spPr>
        <p:txBody>
          <a:bodyPr>
            <a:normAutofit/>
          </a:bodyPr>
          <a:lstStyle/>
          <a:p>
            <a:pPr marL="457200" indent="-457200" algn="l">
              <a:buFont typeface="Wingdings" panose="05000000000000000000" pitchFamily="2" charset="2"/>
              <a:buChar char="Ø"/>
            </a:pPr>
            <a:r>
              <a:rPr lang="en-US" sz="3200" dirty="0">
                <a:latin typeface="Century Gothic" panose="020B0502020202020204" pitchFamily="34" charset="0"/>
              </a:rPr>
              <a:t>Use the data to forecast needs. (Student calendar, production records, unusual events, etc.)</a:t>
            </a:r>
          </a:p>
          <a:p>
            <a:pPr marL="457200" indent="-457200" algn="l">
              <a:buFont typeface="Wingdings" panose="05000000000000000000" pitchFamily="2" charset="2"/>
              <a:buChar char="Ø"/>
            </a:pPr>
            <a:r>
              <a:rPr lang="en-US" sz="3200" dirty="0">
                <a:latin typeface="Century Gothic" panose="020B0502020202020204" pitchFamily="34" charset="0"/>
              </a:rPr>
              <a:t>Know your inventory levels – production records must be up-to-date by using inventory check-out sheets and item sales reports.  </a:t>
            </a:r>
            <a:r>
              <a:rPr lang="en-US" sz="3200">
                <a:latin typeface="Century Gothic" panose="020B0502020202020204" pitchFamily="34" charset="0"/>
              </a:rPr>
              <a:t>This must </a:t>
            </a:r>
            <a:r>
              <a:rPr lang="en-US" sz="3200" dirty="0">
                <a:latin typeface="Century Gothic" panose="020B0502020202020204" pitchFamily="34" charset="0"/>
              </a:rPr>
              <a:t>be done DAILY.</a:t>
            </a:r>
          </a:p>
          <a:p>
            <a:pPr marL="457200" indent="-457200" algn="l">
              <a:buFont typeface="Wingdings" panose="05000000000000000000" pitchFamily="2" charset="2"/>
              <a:buChar char="Ø"/>
            </a:pPr>
            <a:r>
              <a:rPr lang="en-US" sz="3200" dirty="0">
                <a:latin typeface="Century Gothic" panose="020B0502020202020204" pitchFamily="34" charset="0"/>
              </a:rPr>
              <a:t>Use the Order and Delivery Schedule to determine when items need to be ordered.</a:t>
            </a:r>
          </a:p>
          <a:p>
            <a:pPr marL="457200" indent="-457200" algn="l">
              <a:buFont typeface="Wingdings" panose="05000000000000000000" pitchFamily="2" charset="2"/>
              <a:buChar char="Ø"/>
            </a:pPr>
            <a:r>
              <a:rPr lang="en-US" sz="3200" dirty="0">
                <a:latin typeface="Century Gothic" panose="020B0502020202020204" pitchFamily="34" charset="0"/>
              </a:rPr>
              <a:t>Never allow a delivery person to leave items without being checked.</a:t>
            </a:r>
          </a:p>
          <a:p>
            <a:pPr marL="457200" indent="-457200" algn="l">
              <a:buFont typeface="Wingdings" panose="05000000000000000000" pitchFamily="2" charset="2"/>
              <a:buChar char="Ø"/>
            </a:pPr>
            <a:endParaRPr lang="en-US" sz="3200" dirty="0">
              <a:latin typeface="Century Gothic" panose="020B0502020202020204" pitchFamily="34" charset="0"/>
            </a:endParaRPr>
          </a:p>
          <a:p>
            <a:pPr marL="457200" indent="-457200" algn="l">
              <a:buFont typeface="Wingdings" panose="05000000000000000000" pitchFamily="2" charset="2"/>
              <a:buChar char="Ø"/>
            </a:pPr>
            <a:endParaRPr lang="en-US" sz="3200" dirty="0">
              <a:latin typeface="Century Gothic" panose="020B0502020202020204" pitchFamily="34" charset="0"/>
            </a:endParaRPr>
          </a:p>
          <a:p>
            <a:pPr marL="457200" indent="-457200" algn="l">
              <a:buFont typeface="Wingdings" panose="05000000000000000000" pitchFamily="2" charset="2"/>
              <a:buChar char="Ø"/>
            </a:pPr>
            <a:endParaRPr lang="en-US" sz="3200" dirty="0">
              <a:latin typeface="Century Gothic" panose="020B0502020202020204" pitchFamily="34" charset="0"/>
            </a:endParaRPr>
          </a:p>
          <a:p>
            <a:pPr marL="457200" indent="-457200" algn="l">
              <a:buFont typeface="Wingdings" panose="05000000000000000000" pitchFamily="2" charset="2"/>
              <a:buChar char="Ø"/>
            </a:pPr>
            <a:endParaRPr lang="en-US" sz="3200" dirty="0">
              <a:latin typeface="Century Gothic" panose="020B0502020202020204" pitchFamily="34" charset="0"/>
            </a:endParaRPr>
          </a:p>
        </p:txBody>
      </p:sp>
    </p:spTree>
    <p:extLst>
      <p:ext uri="{BB962C8B-B14F-4D97-AF65-F5344CB8AC3E}">
        <p14:creationId xmlns:p14="http://schemas.microsoft.com/office/powerpoint/2010/main" val="999329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 y="331820"/>
            <a:ext cx="10265229" cy="2387600"/>
          </a:xfrm>
        </p:spPr>
        <p:txBody>
          <a:bodyPr anchor="t" anchorCtr="0">
            <a:normAutofit/>
          </a:bodyPr>
          <a:lstStyle/>
          <a:p>
            <a:pPr algn="l"/>
            <a:r>
              <a:rPr lang="en-US" sz="4400" b="1" dirty="0">
                <a:effectLst>
                  <a:outerShdw blurRad="38100" dist="38100" dir="2700000" algn="tl">
                    <a:srgbClr val="000000">
                      <a:alpha val="43137"/>
                    </a:srgbClr>
                  </a:outerShdw>
                </a:effectLst>
                <a:latin typeface="Century Gothic" panose="020B0502020202020204" pitchFamily="34" charset="0"/>
              </a:rPr>
              <a:t>Summary</a:t>
            </a:r>
          </a:p>
        </p:txBody>
      </p:sp>
      <p:sp>
        <p:nvSpPr>
          <p:cNvPr id="3" name="Subtitle 2"/>
          <p:cNvSpPr>
            <a:spLocks noGrp="1"/>
          </p:cNvSpPr>
          <p:nvPr>
            <p:ph type="subTitle" idx="1"/>
          </p:nvPr>
        </p:nvSpPr>
        <p:spPr>
          <a:xfrm>
            <a:off x="4350017" y="1289951"/>
            <a:ext cx="7628521" cy="4572000"/>
          </a:xfrm>
        </p:spPr>
        <p:txBody>
          <a:bodyPr>
            <a:normAutofit/>
          </a:bodyPr>
          <a:lstStyle/>
          <a:p>
            <a:r>
              <a:rPr lang="en-US" sz="3200" dirty="0">
                <a:latin typeface="Century Gothic" panose="020B0502020202020204" pitchFamily="34" charset="0"/>
              </a:rPr>
              <a:t>Inventory control starts with carefully planned menus, purchasing the right products in the right quantities, and making sure the items ordered are the ones received.  Secure storage areas are important; in addition to accurate production forecasting and meal preparation to ensure student choices are equally important.</a:t>
            </a:r>
          </a:p>
        </p:txBody>
      </p:sp>
      <p:pic>
        <p:nvPicPr>
          <p:cNvPr id="5" name="Picture 4"/>
          <p:cNvPicPr>
            <a:picLocks noChangeAspect="1"/>
          </p:cNvPicPr>
          <p:nvPr/>
        </p:nvPicPr>
        <p:blipFill>
          <a:blip r:embed="rId3"/>
          <a:stretch>
            <a:fillRect/>
          </a:stretch>
        </p:blipFill>
        <p:spPr>
          <a:xfrm>
            <a:off x="-254341" y="2833996"/>
            <a:ext cx="4896795" cy="3533870"/>
          </a:xfrm>
          <a:prstGeom prst="rect">
            <a:avLst/>
          </a:prstGeom>
          <a:scene3d>
            <a:camera prst="isometricOffAxis1Right"/>
            <a:lightRig rig="threePt" dir="t"/>
          </a:scene3d>
          <a:sp3d>
            <a:bevelT/>
          </a:sp3d>
        </p:spPr>
      </p:pic>
    </p:spTree>
    <p:extLst>
      <p:ext uri="{BB962C8B-B14F-4D97-AF65-F5344CB8AC3E}">
        <p14:creationId xmlns:p14="http://schemas.microsoft.com/office/powerpoint/2010/main" val="133540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Inventory Control</a:t>
            </a:r>
          </a:p>
        </p:txBody>
      </p:sp>
      <p:sp>
        <p:nvSpPr>
          <p:cNvPr id="3" name="Subtitle 2"/>
          <p:cNvSpPr>
            <a:spLocks noGrp="1"/>
          </p:cNvSpPr>
          <p:nvPr>
            <p:ph type="subTitle" idx="1"/>
          </p:nvPr>
        </p:nvSpPr>
        <p:spPr>
          <a:xfrm>
            <a:off x="411480" y="1051559"/>
            <a:ext cx="11292840" cy="5479869"/>
          </a:xfrm>
        </p:spPr>
        <p:txBody>
          <a:bodyPr>
            <a:normAutofit fontScale="92500" lnSpcReduction="10000"/>
          </a:bodyPr>
          <a:lstStyle/>
          <a:p>
            <a:pPr marL="342900" indent="-342900" algn="l">
              <a:buFont typeface="Wingdings" panose="05000000000000000000" pitchFamily="2" charset="2"/>
              <a:buChar char="Ø"/>
            </a:pPr>
            <a:r>
              <a:rPr lang="en-US" dirty="0">
                <a:latin typeface="Century Gothic" panose="020B0502020202020204" pitchFamily="34" charset="0"/>
              </a:rPr>
              <a:t>According to a USDA study, nationwide 46% of revenue in School Food Service is spent on food and 10% on supplies.  Here in Osceola we spend 42% on food and 7% on supplies.</a:t>
            </a:r>
          </a:p>
          <a:p>
            <a:pPr marL="342900" indent="-342900" algn="l">
              <a:buFont typeface="Wingdings" panose="05000000000000000000" pitchFamily="2" charset="2"/>
              <a:buChar char="Ø"/>
            </a:pPr>
            <a:r>
              <a:rPr lang="en-US" dirty="0">
                <a:latin typeface="Century Gothic" panose="020B0502020202020204" pitchFamily="34" charset="0"/>
              </a:rPr>
              <a:t>Controlling these costs is the focus of inventory management.</a:t>
            </a:r>
          </a:p>
          <a:p>
            <a:pPr marL="342900" indent="-342900" algn="l">
              <a:buFont typeface="Wingdings" panose="05000000000000000000" pitchFamily="2" charset="2"/>
              <a:buChar char="Ø"/>
            </a:pPr>
            <a:r>
              <a:rPr lang="en-US" dirty="0">
                <a:latin typeface="Century Gothic" panose="020B0502020202020204" pitchFamily="34" charset="0"/>
              </a:rPr>
              <a:t>Effective inventory control begins </a:t>
            </a:r>
            <a:r>
              <a:rPr lang="en-US" b="1" u="sng" dirty="0">
                <a:latin typeface="Century Gothic" panose="020B0502020202020204" pitchFamily="34" charset="0"/>
              </a:rPr>
              <a:t>before</a:t>
            </a:r>
            <a:r>
              <a:rPr lang="en-US" dirty="0">
                <a:latin typeface="Century Gothic" panose="020B0502020202020204" pitchFamily="34" charset="0"/>
              </a:rPr>
              <a:t> products are purchased. </a:t>
            </a:r>
          </a:p>
          <a:p>
            <a:pPr marL="342900" indent="-342900" algn="l">
              <a:buFont typeface="Wingdings" panose="05000000000000000000" pitchFamily="2" charset="2"/>
              <a:buChar char="Ø"/>
            </a:pPr>
            <a:r>
              <a:rPr lang="en-US" dirty="0">
                <a:latin typeface="Century Gothic" panose="020B0502020202020204" pitchFamily="34" charset="0"/>
              </a:rPr>
              <a:t>Effective menu planning and recipe development is the first step in inventory management. </a:t>
            </a:r>
          </a:p>
          <a:p>
            <a:pPr marL="342900" indent="-342900" algn="l">
              <a:buFont typeface="Wingdings" panose="05000000000000000000" pitchFamily="2" charset="2"/>
              <a:buChar char="Ø"/>
            </a:pPr>
            <a:r>
              <a:rPr lang="en-US" dirty="0">
                <a:latin typeface="Century Gothic" panose="020B0502020202020204" pitchFamily="34" charset="0"/>
              </a:rPr>
              <a:t>Menu planning and recipe development should utilize a minimum of products while providing enough variety to maximize customer satisfaction and good nutrition. </a:t>
            </a:r>
          </a:p>
          <a:p>
            <a:pPr marL="342900" indent="-342900" algn="l">
              <a:buFont typeface="Wingdings" panose="05000000000000000000" pitchFamily="2" charset="2"/>
              <a:buChar char="Ø"/>
            </a:pPr>
            <a:r>
              <a:rPr lang="en-US" dirty="0">
                <a:latin typeface="Century Gothic" panose="020B0502020202020204" pitchFamily="34" charset="0"/>
              </a:rPr>
              <a:t>Procuring, forecasting, ordering, and receiving ensure that the right foods in  the correct quantities are received just in time for production. </a:t>
            </a:r>
          </a:p>
          <a:p>
            <a:pPr marL="342900" indent="-342900" algn="l">
              <a:buFont typeface="Wingdings" panose="05000000000000000000" pitchFamily="2" charset="2"/>
              <a:buChar char="Ø"/>
            </a:pPr>
            <a:r>
              <a:rPr lang="en-US" dirty="0">
                <a:latin typeface="Century Gothic" panose="020B0502020202020204" pitchFamily="34" charset="0"/>
              </a:rPr>
              <a:t>Efficient storage practices keep food secure and minimize waste. </a:t>
            </a:r>
          </a:p>
          <a:p>
            <a:pPr marL="342900" indent="-342900" algn="l">
              <a:buFont typeface="Wingdings" panose="05000000000000000000" pitchFamily="2" charset="2"/>
              <a:buChar char="Ø"/>
            </a:pPr>
            <a:r>
              <a:rPr lang="en-US" dirty="0">
                <a:latin typeface="Century Gothic" panose="020B0502020202020204" pitchFamily="34" charset="0"/>
              </a:rPr>
              <a:t>Effective and well-organized production and service practices ensure that customers consistently receive desired foods freshly prepared, served in  correct portions, and in a safe environment. </a:t>
            </a:r>
          </a:p>
        </p:txBody>
      </p:sp>
    </p:spTree>
    <p:extLst>
      <p:ext uri="{BB962C8B-B14F-4D97-AF65-F5344CB8AC3E}">
        <p14:creationId xmlns:p14="http://schemas.microsoft.com/office/powerpoint/2010/main" val="3009041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Inventory Control</a:t>
            </a:r>
          </a:p>
        </p:txBody>
      </p:sp>
      <p:sp>
        <p:nvSpPr>
          <p:cNvPr id="3" name="Subtitle 2"/>
          <p:cNvSpPr>
            <a:spLocks noGrp="1"/>
          </p:cNvSpPr>
          <p:nvPr>
            <p:ph type="subTitle" idx="1"/>
          </p:nvPr>
        </p:nvSpPr>
        <p:spPr>
          <a:xfrm>
            <a:off x="434629" y="1443459"/>
            <a:ext cx="11292840" cy="1820698"/>
          </a:xfrm>
        </p:spPr>
        <p:txBody>
          <a:bodyPr>
            <a:normAutofit/>
          </a:bodyPr>
          <a:lstStyle/>
          <a:p>
            <a:pPr algn="l"/>
            <a:r>
              <a:rPr lang="en-US" dirty="0">
                <a:latin typeface="Century Gothic" panose="020B0502020202020204" pitchFamily="34" charset="0"/>
              </a:rPr>
              <a:t>The ideal state of inventory control includes keeping enough inventory on-hand so that all items </a:t>
            </a:r>
            <a:r>
              <a:rPr lang="en-US" dirty="0" err="1">
                <a:latin typeface="Century Gothic" panose="020B0502020202020204" pitchFamily="34" charset="0"/>
              </a:rPr>
              <a:t>menued</a:t>
            </a:r>
            <a:r>
              <a:rPr lang="en-US" dirty="0">
                <a:latin typeface="Century Gothic" panose="020B0502020202020204" pitchFamily="34" charset="0"/>
              </a:rPr>
              <a:t> are available to every customer without having excess product that spoils or disappears.  It also includes being able to track when, where, what and how much of each product has been received, served, or stored.</a:t>
            </a:r>
          </a:p>
          <a:p>
            <a:pPr algn="l"/>
            <a:endParaRPr lang="en-US" dirty="0">
              <a:latin typeface="Century Gothic" panose="020B0502020202020204" pitchFamily="34" charset="0"/>
            </a:endParaRPr>
          </a:p>
        </p:txBody>
      </p:sp>
      <p:sp>
        <p:nvSpPr>
          <p:cNvPr id="4" name="Subtitle 2"/>
          <p:cNvSpPr txBox="1">
            <a:spLocks/>
          </p:cNvSpPr>
          <p:nvPr/>
        </p:nvSpPr>
        <p:spPr>
          <a:xfrm>
            <a:off x="828169" y="3786658"/>
            <a:ext cx="2794707" cy="21428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effectLst>
                  <a:outerShdw blurRad="38100" dist="38100" dir="2700000" algn="tl">
                    <a:srgbClr val="000000">
                      <a:alpha val="43137"/>
                    </a:srgbClr>
                  </a:outerShdw>
                </a:effectLst>
                <a:latin typeface="Century Gothic" panose="020B0502020202020204" pitchFamily="34" charset="0"/>
              </a:rPr>
              <a:t>Current State</a:t>
            </a:r>
          </a:p>
          <a:p>
            <a:pPr algn="l"/>
            <a:r>
              <a:rPr lang="en-US" dirty="0">
                <a:latin typeface="Century Gothic" panose="020B0502020202020204" pitchFamily="34" charset="0"/>
              </a:rPr>
              <a:t>Run out of food</a:t>
            </a:r>
          </a:p>
          <a:p>
            <a:pPr algn="l"/>
            <a:r>
              <a:rPr lang="en-US" dirty="0">
                <a:latin typeface="Century Gothic" panose="020B0502020202020204" pitchFamily="34" charset="0"/>
              </a:rPr>
              <a:t>Overstocked</a:t>
            </a:r>
          </a:p>
          <a:p>
            <a:pPr algn="l"/>
            <a:r>
              <a:rPr lang="en-US" dirty="0">
                <a:latin typeface="Century Gothic" panose="020B0502020202020204" pitchFamily="34" charset="0"/>
              </a:rPr>
              <a:t>Waste/shrinkage</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
        <p:nvSpPr>
          <p:cNvPr id="5" name="Subtitle 2"/>
          <p:cNvSpPr txBox="1">
            <a:spLocks/>
          </p:cNvSpPr>
          <p:nvPr/>
        </p:nvSpPr>
        <p:spPr>
          <a:xfrm>
            <a:off x="6921660" y="3737079"/>
            <a:ext cx="4678487" cy="25595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effectLst>
                  <a:outerShdw blurRad="38100" dist="38100" dir="2700000" algn="tl">
                    <a:srgbClr val="000000">
                      <a:alpha val="43137"/>
                    </a:srgbClr>
                  </a:outerShdw>
                </a:effectLst>
                <a:latin typeface="Century Gothic" panose="020B0502020202020204" pitchFamily="34" charset="0"/>
              </a:rPr>
              <a:t>Ideal State</a:t>
            </a:r>
          </a:p>
          <a:p>
            <a:pPr algn="l"/>
            <a:r>
              <a:rPr lang="en-US" dirty="0">
                <a:latin typeface="Century Gothic" panose="020B0502020202020204" pitchFamily="34" charset="0"/>
              </a:rPr>
              <a:t>Just enough but not too much</a:t>
            </a:r>
          </a:p>
          <a:p>
            <a:pPr algn="l"/>
            <a:r>
              <a:rPr lang="en-US" dirty="0">
                <a:latin typeface="Century Gothic" panose="020B0502020202020204" pitchFamily="34" charset="0"/>
              </a:rPr>
              <a:t>Know exactly what products are in stock</a:t>
            </a:r>
          </a:p>
          <a:p>
            <a:pPr algn="l"/>
            <a:r>
              <a:rPr lang="en-US" dirty="0">
                <a:latin typeface="Century Gothic" panose="020B0502020202020204" pitchFamily="34" charset="0"/>
              </a:rPr>
              <a:t>Little waste/shrinkage</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
        <p:nvSpPr>
          <p:cNvPr id="6" name="Left-Right Arrow 5"/>
          <p:cNvSpPr/>
          <p:nvPr/>
        </p:nvSpPr>
        <p:spPr>
          <a:xfrm>
            <a:off x="3847135" y="4699322"/>
            <a:ext cx="2233914" cy="317532"/>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6407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148" y="228582"/>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Supply Chain</a:t>
            </a:r>
          </a:p>
        </p:txBody>
      </p:sp>
      <p:sp>
        <p:nvSpPr>
          <p:cNvPr id="3" name="Subtitle 2"/>
          <p:cNvSpPr>
            <a:spLocks noGrp="1"/>
          </p:cNvSpPr>
          <p:nvPr>
            <p:ph type="subTitle" idx="1"/>
          </p:nvPr>
        </p:nvSpPr>
        <p:spPr>
          <a:xfrm>
            <a:off x="434628" y="1932039"/>
            <a:ext cx="11216597" cy="4070555"/>
          </a:xfrm>
        </p:spPr>
        <p:txBody>
          <a:bodyPr>
            <a:normAutofit/>
          </a:bodyPr>
          <a:lstStyle/>
          <a:p>
            <a:pPr algn="l"/>
            <a:r>
              <a:rPr lang="en-US" dirty="0">
                <a:latin typeface="Century Gothic" panose="020B0502020202020204" pitchFamily="34" charset="0"/>
              </a:rPr>
              <a:t>Our “internal” supply chain begins with the products that are          available for us to plan our menus.  </a:t>
            </a:r>
          </a:p>
          <a:p>
            <a:pPr algn="l"/>
            <a:r>
              <a:rPr lang="en-US" dirty="0">
                <a:latin typeface="Century Gothic" panose="020B0502020202020204" pitchFamily="34" charset="0"/>
              </a:rPr>
              <a:t>The SNS office works with the district’s Purchasing Department to    develop bids or piggyback on bids for food, supplies, equipment and services. We also process USDA commodity food into ready to eat items.</a:t>
            </a:r>
          </a:p>
          <a:p>
            <a:pPr algn="l"/>
            <a:r>
              <a:rPr lang="en-US" dirty="0">
                <a:latin typeface="Century Gothic" panose="020B0502020202020204" pitchFamily="34" charset="0"/>
              </a:rPr>
              <a:t>Once we know the available products, menus are developed.  We get                                                                    input via student testing, staff input, and product evaluation/cost analysis.</a:t>
            </a:r>
          </a:p>
          <a:p>
            <a:pPr algn="l"/>
            <a:endParaRPr lang="en-US" dirty="0">
              <a:latin typeface="Century Gothic" panose="020B0502020202020204" pitchFamily="34" charset="0"/>
            </a:endParaRPr>
          </a:p>
        </p:txBody>
      </p:sp>
      <p:pic>
        <p:nvPicPr>
          <p:cNvPr id="7" name="Picture 6"/>
          <p:cNvPicPr>
            <a:picLocks noChangeAspect="1"/>
          </p:cNvPicPr>
          <p:nvPr/>
        </p:nvPicPr>
        <p:blipFill>
          <a:blip r:embed="rId3"/>
          <a:stretch>
            <a:fillRect/>
          </a:stretch>
        </p:blipFill>
        <p:spPr>
          <a:xfrm>
            <a:off x="9748684" y="-191728"/>
            <a:ext cx="2597231" cy="2953932"/>
          </a:xfrm>
          <a:prstGeom prst="rect">
            <a:avLst/>
          </a:prstGeom>
          <a:scene3d>
            <a:camera prst="isometricOffAxis2Left"/>
            <a:lightRig rig="threePt" dir="t"/>
          </a:scene3d>
          <a:sp3d>
            <a:bevelT/>
          </a:sp3d>
        </p:spPr>
      </p:pic>
      <p:pic>
        <p:nvPicPr>
          <p:cNvPr id="9" name="Picture 8"/>
          <p:cNvPicPr>
            <a:picLocks noChangeAspect="1"/>
          </p:cNvPicPr>
          <p:nvPr/>
        </p:nvPicPr>
        <p:blipFill>
          <a:blip r:embed="rId4"/>
          <a:stretch>
            <a:fillRect/>
          </a:stretch>
        </p:blipFill>
        <p:spPr>
          <a:xfrm>
            <a:off x="-176980" y="4661259"/>
            <a:ext cx="2192853" cy="2196741"/>
          </a:xfrm>
          <a:prstGeom prst="rect">
            <a:avLst/>
          </a:prstGeom>
          <a:scene3d>
            <a:camera prst="isometricOffAxis1Right"/>
            <a:lightRig rig="threePt" dir="t"/>
          </a:scene3d>
          <a:sp3d>
            <a:bevelT/>
          </a:sp3d>
        </p:spPr>
      </p:pic>
    </p:spTree>
    <p:extLst>
      <p:ext uri="{BB962C8B-B14F-4D97-AF65-F5344CB8AC3E}">
        <p14:creationId xmlns:p14="http://schemas.microsoft.com/office/powerpoint/2010/main" val="970024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004957" y="-291691"/>
            <a:ext cx="7915669" cy="4452564"/>
          </a:xfrm>
          <a:prstGeom prst="rect">
            <a:avLst/>
          </a:prstGeom>
          <a:scene3d>
            <a:camera prst="isometricOffAxis2Left"/>
            <a:lightRig rig="threePt" dir="t"/>
          </a:scene3d>
        </p:spPr>
      </p:pic>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Supply Chain</a:t>
            </a:r>
          </a:p>
        </p:txBody>
      </p:sp>
      <p:sp>
        <p:nvSpPr>
          <p:cNvPr id="8" name="Subtitle 2"/>
          <p:cNvSpPr txBox="1">
            <a:spLocks/>
          </p:cNvSpPr>
          <p:nvPr/>
        </p:nvSpPr>
        <p:spPr>
          <a:xfrm>
            <a:off x="274141" y="1595713"/>
            <a:ext cx="11095077" cy="459597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Century Gothic" panose="020B0502020202020204" pitchFamily="34" charset="0"/>
              </a:rPr>
              <a:t>Once the menus have been developed we send usage                      requests to our distributor to ensure adequate amount are               available for order.</a:t>
            </a:r>
          </a:p>
          <a:p>
            <a:pPr algn="l"/>
            <a:r>
              <a:rPr lang="en-US" dirty="0">
                <a:latin typeface="Century Gothic" panose="020B0502020202020204" pitchFamily="34" charset="0"/>
              </a:rPr>
              <a:t>The SNS managers are given timelines to order products                           and for the expected delivery of those products.</a:t>
            </a:r>
          </a:p>
          <a:p>
            <a:pPr algn="l"/>
            <a:r>
              <a:rPr lang="en-US" dirty="0">
                <a:latin typeface="Century Gothic" panose="020B0502020202020204" pitchFamily="34" charset="0"/>
              </a:rPr>
              <a:t>Orders reviewed by the SNS Office and then sent to the                 distributor on a weekly basis.</a:t>
            </a:r>
          </a:p>
          <a:p>
            <a:pPr algn="l"/>
            <a:r>
              <a:rPr lang="en-US" dirty="0">
                <a:latin typeface="Century Gothic" panose="020B0502020202020204" pitchFamily="34" charset="0"/>
              </a:rPr>
              <a:t>The distributor will contact the SNS office prior to delivery if there are any outages or substitutions.  The SNS office will advise the distributor if a substitution is acceptable.</a:t>
            </a:r>
          </a:p>
          <a:p>
            <a:pPr algn="l"/>
            <a:r>
              <a:rPr lang="en-US" dirty="0">
                <a:latin typeface="Century Gothic" panose="020B0502020202020204" pitchFamily="34" charset="0"/>
              </a:rPr>
              <a:t>Deliveries are made weekly to each school cafeteria.  Deliveries must be checked for errors or improperly handled food items.  Invoices are signed as a indication of a complete delivery.</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Tree>
    <p:extLst>
      <p:ext uri="{BB962C8B-B14F-4D97-AF65-F5344CB8AC3E}">
        <p14:creationId xmlns:p14="http://schemas.microsoft.com/office/powerpoint/2010/main" val="203016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Placing an Order</a:t>
            </a:r>
          </a:p>
        </p:txBody>
      </p:sp>
      <p:pic>
        <p:nvPicPr>
          <p:cNvPr id="3" name="Picture 2"/>
          <p:cNvPicPr>
            <a:picLocks noChangeAspect="1"/>
          </p:cNvPicPr>
          <p:nvPr/>
        </p:nvPicPr>
        <p:blipFill>
          <a:blip r:embed="rId3"/>
          <a:stretch>
            <a:fillRect/>
          </a:stretch>
        </p:blipFill>
        <p:spPr>
          <a:xfrm>
            <a:off x="8039099" y="-252071"/>
            <a:ext cx="4953001" cy="3331029"/>
          </a:xfrm>
          <a:prstGeom prst="rect">
            <a:avLst/>
          </a:prstGeom>
          <a:scene3d>
            <a:camera prst="isometricOffAxis2Left"/>
            <a:lightRig rig="threePt" dir="t"/>
          </a:scene3d>
          <a:sp3d>
            <a:bevelT/>
          </a:sp3d>
        </p:spPr>
      </p:pic>
      <p:sp>
        <p:nvSpPr>
          <p:cNvPr id="8" name="Subtitle 2"/>
          <p:cNvSpPr txBox="1">
            <a:spLocks/>
          </p:cNvSpPr>
          <p:nvPr/>
        </p:nvSpPr>
        <p:spPr>
          <a:xfrm>
            <a:off x="342900" y="1413443"/>
            <a:ext cx="10172699" cy="4739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latin typeface="Century Gothic" panose="020B0502020202020204" pitchFamily="34" charset="0"/>
              </a:rPr>
              <a:t>The first thing you need to do when starting to place                      your orders is to look at the historical data for the                           menu for which you are ordering.</a:t>
            </a:r>
          </a:p>
          <a:p>
            <a:pPr algn="l"/>
            <a:r>
              <a:rPr lang="en-US" dirty="0">
                <a:latin typeface="Century Gothic" panose="020B0502020202020204" pitchFamily="34" charset="0"/>
              </a:rPr>
              <a:t>Production records from similar menu days should be                     your starting point.</a:t>
            </a:r>
          </a:p>
          <a:p>
            <a:pPr algn="l"/>
            <a:r>
              <a:rPr lang="en-US" dirty="0">
                <a:latin typeface="Century Gothic" panose="020B0502020202020204" pitchFamily="34" charset="0"/>
              </a:rPr>
              <a:t>Next you will need to find out if there will be any unusual events taking place the week you are ordering for (field trips, testing, etc.).</a:t>
            </a:r>
          </a:p>
          <a:p>
            <a:pPr algn="l"/>
            <a:r>
              <a:rPr lang="en-US" dirty="0">
                <a:latin typeface="Century Gothic" panose="020B0502020202020204" pitchFamily="34" charset="0"/>
              </a:rPr>
              <a:t>Production records for the week you are ordering should be started  and the planning columns completed.</a:t>
            </a:r>
          </a:p>
          <a:p>
            <a:pPr algn="l"/>
            <a:r>
              <a:rPr lang="en-US" dirty="0">
                <a:latin typeface="Century Gothic" panose="020B0502020202020204" pitchFamily="34" charset="0"/>
              </a:rPr>
              <a:t>Check your current inventory levels on your Stock Status Report in WebSmart.  When you post your inventory transactions daily then your Stock Status Report should be fairly accurate.</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Tree>
    <p:extLst>
      <p:ext uri="{BB962C8B-B14F-4D97-AF65-F5344CB8AC3E}">
        <p14:creationId xmlns:p14="http://schemas.microsoft.com/office/powerpoint/2010/main" val="362572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Placing an Order</a:t>
            </a:r>
          </a:p>
        </p:txBody>
      </p:sp>
      <p:sp>
        <p:nvSpPr>
          <p:cNvPr id="8" name="Subtitle 2"/>
          <p:cNvSpPr txBox="1">
            <a:spLocks/>
          </p:cNvSpPr>
          <p:nvPr/>
        </p:nvSpPr>
        <p:spPr>
          <a:xfrm>
            <a:off x="604157" y="1453243"/>
            <a:ext cx="10765061" cy="491806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a:latin typeface="Century Gothic" panose="020B0502020202020204" pitchFamily="34" charset="0"/>
              </a:rPr>
              <a:t>For USFS and Warehouse orders-</a:t>
            </a:r>
          </a:p>
          <a:p>
            <a:pPr algn="l"/>
            <a:endParaRPr lang="en-US" dirty="0">
              <a:latin typeface="Century Gothic" panose="020B0502020202020204" pitchFamily="34" charset="0"/>
            </a:endParaRPr>
          </a:p>
          <a:p>
            <a:pPr algn="l"/>
            <a:r>
              <a:rPr lang="en-US" dirty="0">
                <a:latin typeface="Century Gothic" panose="020B0502020202020204" pitchFamily="34" charset="0"/>
              </a:rPr>
              <a:t>Go into </a:t>
            </a:r>
            <a:r>
              <a:rPr lang="en-US" dirty="0" err="1">
                <a:latin typeface="Century Gothic" panose="020B0502020202020204" pitchFamily="34" charset="0"/>
              </a:rPr>
              <a:t>WebSmart</a:t>
            </a:r>
            <a:r>
              <a:rPr lang="en-US" dirty="0">
                <a:latin typeface="Century Gothic" panose="020B0502020202020204" pitchFamily="34" charset="0"/>
              </a:rPr>
              <a:t> and generate your order guide for the vendor you are ordering. Print or complete the order on-line your choice.</a:t>
            </a:r>
          </a:p>
          <a:p>
            <a:pPr algn="l"/>
            <a:endParaRPr lang="en-US" sz="1100" dirty="0">
              <a:latin typeface="Century Gothic" panose="020B0502020202020204" pitchFamily="34" charset="0"/>
            </a:endParaRPr>
          </a:p>
          <a:p>
            <a:pPr algn="l"/>
            <a:r>
              <a:rPr lang="en-US" dirty="0">
                <a:latin typeface="Century Gothic" panose="020B0502020202020204" pitchFamily="34" charset="0"/>
              </a:rPr>
              <a:t>Either enter the FS----- product number or scroll thru each page to find the items you need to order.</a:t>
            </a:r>
          </a:p>
          <a:p>
            <a:pPr algn="l"/>
            <a:r>
              <a:rPr lang="en-US" dirty="0">
                <a:latin typeface="Century Gothic" panose="020B0502020202020204" pitchFamily="34" charset="0"/>
              </a:rPr>
              <a:t>Once you have entered the items you need to order save your order.  You can make changes as necessary until you submit it.  After it is submitted changes can only be made with a new order.</a:t>
            </a:r>
          </a:p>
          <a:p>
            <a:pPr algn="l"/>
            <a:r>
              <a:rPr lang="en-US" dirty="0">
                <a:latin typeface="Century Gothic" panose="020B0502020202020204" pitchFamily="34" charset="0"/>
              </a:rPr>
              <a:t>Once it is released and in transit to the vendor you must complete an ADD/DELETE FORM by the Friday, before delivery, to make changes.</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Tree>
    <p:extLst>
      <p:ext uri="{BB962C8B-B14F-4D97-AF65-F5344CB8AC3E}">
        <p14:creationId xmlns:p14="http://schemas.microsoft.com/office/powerpoint/2010/main" val="180820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Placing an Order</a:t>
            </a:r>
          </a:p>
        </p:txBody>
      </p:sp>
      <p:graphicFrame>
        <p:nvGraphicFramePr>
          <p:cNvPr id="3" name="Table 2"/>
          <p:cNvGraphicFramePr>
            <a:graphicFrameLocks noGrp="1"/>
          </p:cNvGraphicFramePr>
          <p:nvPr>
            <p:extLst>
              <p:ext uri="{D42A27DB-BD31-4B8C-83A1-F6EECF244321}">
                <p14:modId xmlns:p14="http://schemas.microsoft.com/office/powerpoint/2010/main" val="578063125"/>
              </p:ext>
            </p:extLst>
          </p:nvPr>
        </p:nvGraphicFramePr>
        <p:xfrm>
          <a:off x="538841" y="1208317"/>
          <a:ext cx="11087101" cy="5355768"/>
        </p:xfrm>
        <a:graphic>
          <a:graphicData uri="http://schemas.openxmlformats.org/drawingml/2006/table">
            <a:tbl>
              <a:tblPr firstRow="1" firstCol="1" bandRow="1"/>
              <a:tblGrid>
                <a:gridCol w="1143114">
                  <a:extLst>
                    <a:ext uri="{9D8B030D-6E8A-4147-A177-3AD203B41FA5}">
                      <a16:colId xmlns:a16="http://schemas.microsoft.com/office/drawing/2014/main" val="20000"/>
                    </a:ext>
                  </a:extLst>
                </a:gridCol>
                <a:gridCol w="2652469">
                  <a:extLst>
                    <a:ext uri="{9D8B030D-6E8A-4147-A177-3AD203B41FA5}">
                      <a16:colId xmlns:a16="http://schemas.microsoft.com/office/drawing/2014/main" val="20001"/>
                    </a:ext>
                  </a:extLst>
                </a:gridCol>
                <a:gridCol w="3196283">
                  <a:extLst>
                    <a:ext uri="{9D8B030D-6E8A-4147-A177-3AD203B41FA5}">
                      <a16:colId xmlns:a16="http://schemas.microsoft.com/office/drawing/2014/main" val="20002"/>
                    </a:ext>
                  </a:extLst>
                </a:gridCol>
                <a:gridCol w="4095235">
                  <a:extLst>
                    <a:ext uri="{9D8B030D-6E8A-4147-A177-3AD203B41FA5}">
                      <a16:colId xmlns:a16="http://schemas.microsoft.com/office/drawing/2014/main" val="20003"/>
                    </a:ext>
                  </a:extLst>
                </a:gridCol>
              </a:tblGrid>
              <a:tr h="1867361">
                <a:tc>
                  <a:txBody>
                    <a:bodyPr/>
                    <a:lstStyle/>
                    <a:p>
                      <a:pPr marL="0" marR="0" algn="ctr">
                        <a:lnSpc>
                          <a:spcPct val="115000"/>
                        </a:lnSpc>
                        <a:spcBef>
                          <a:spcPts val="0"/>
                        </a:spcBef>
                        <a:spcAft>
                          <a:spcPts val="0"/>
                        </a:spcAft>
                      </a:pPr>
                      <a:r>
                        <a:rPr lang="en-US" sz="1400" b="1">
                          <a:effectLst/>
                          <a:latin typeface="Century Gothic" panose="020B0502020202020204" pitchFamily="34" charset="0"/>
                          <a:ea typeface="Times New Roman" panose="02020603050405020304" pitchFamily="18" charset="0"/>
                          <a:cs typeface="Times New Roman" panose="02020603050405020304" pitchFamily="18" charset="0"/>
                        </a:rPr>
                        <a:t>Week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entury Gothic" panose="020B0502020202020204" pitchFamily="34" charset="0"/>
                          <a:ea typeface="Times New Roman" panose="02020603050405020304" pitchFamily="18" charset="0"/>
                          <a:cs typeface="Times New Roman" panose="02020603050405020304" pitchFamily="18" charset="0"/>
                        </a:rPr>
                        <a:t>Order Due  Date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900" b="1">
                          <a:effectLst/>
                          <a:latin typeface="Century Gothic" panose="020B0502020202020204" pitchFamily="34" charset="0"/>
                          <a:ea typeface="Times New Roman" panose="02020603050405020304" pitchFamily="18" charset="0"/>
                          <a:cs typeface="Times New Roman" panose="02020603050405020304" pitchFamily="18" charset="0"/>
                        </a:rPr>
                        <a:t> (no later than 2:00 p.m.)</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entury Gothic" panose="020B0502020202020204" pitchFamily="34" charset="0"/>
                          <a:ea typeface="Times New Roman" panose="02020603050405020304" pitchFamily="18" charset="0"/>
                          <a:cs typeface="Times New Roman" panose="02020603050405020304" pitchFamily="18" charset="0"/>
                        </a:rPr>
                        <a:t>Delivery Date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Century Gothic" panose="020B0502020202020204" pitchFamily="34" charset="0"/>
                          <a:ea typeface="Times New Roman" panose="02020603050405020304" pitchFamily="18" charset="0"/>
                          <a:cs typeface="Times New Roman" panose="02020603050405020304" pitchFamily="18" charset="0"/>
                        </a:rPr>
                        <a:t>Usage Week</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8339">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Times New Roman" panose="02020603050405020304" pitchFamily="18" charset="0"/>
                          <a:cs typeface="Times New Roman" panose="02020603050405020304" pitchFamily="18" charset="0"/>
                        </a:rPr>
                        <a:t>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Completed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August 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August 24-28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8339">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Times New Roman" panose="02020603050405020304" pitchFamily="18" charset="0"/>
                          <a:cs typeface="Times New Roman" panose="02020603050405020304" pitchFamily="18" charset="0"/>
                        </a:rPr>
                        <a:t>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Completed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August 25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August 31-Sept 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8339">
                <a:tc>
                  <a:txBody>
                    <a:bodyPr/>
                    <a:lstStyle/>
                    <a:p>
                      <a:pPr marL="0" marR="0" algn="ctr">
                        <a:lnSpc>
                          <a:spcPct val="115000"/>
                        </a:lnSpc>
                        <a:spcBef>
                          <a:spcPts val="0"/>
                        </a:spcBef>
                        <a:spcAft>
                          <a:spcPts val="0"/>
                        </a:spcAft>
                      </a:pPr>
                      <a:r>
                        <a:rPr lang="en-US" sz="900">
                          <a:effectLst/>
                          <a:latin typeface="Century Gothic" panose="020B0502020202020204" pitchFamily="34" charset="0"/>
                          <a:ea typeface="Times New Roman" panose="02020603050405020304" pitchFamily="18" charset="0"/>
                          <a:cs typeface="Times New Roman" panose="02020603050405020304" pitchFamily="18" charset="0"/>
                        </a:rPr>
                        <a:t>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Completed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8-11 </a:t>
                      </a:r>
                      <a:r>
                        <a:rPr lang="en-US" sz="1000" b="1">
                          <a:effectLst/>
                          <a:latin typeface="Century Gothic" panose="020B0502020202020204" pitchFamily="34" charset="0"/>
                          <a:ea typeface="Times New Roman" panose="02020603050405020304" pitchFamily="18" charset="0"/>
                          <a:cs typeface="Times New Roman" panose="02020603050405020304" pitchFamily="18" charset="0"/>
                        </a:rPr>
                        <a:t>(4 day order)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14-18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15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21-25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16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28 – October 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29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5-9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9</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September 30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           October 12-16    </a:t>
                      </a:r>
                      <a:r>
                        <a:rPr lang="en-US" sz="800" b="1" u="sng">
                          <a:effectLst/>
                          <a:latin typeface="Century Gothic" panose="020B0502020202020204" pitchFamily="34" charset="0"/>
                          <a:ea typeface="Times New Roman" panose="02020603050405020304" pitchFamily="18" charset="0"/>
                          <a:cs typeface="Times New Roman" panose="02020603050405020304" pitchFamily="18" charset="0"/>
                        </a:rPr>
                        <a:t>NSL WEEK</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19-23 </a:t>
                      </a:r>
                      <a:r>
                        <a:rPr lang="en-US" sz="1000" b="1" u="sng">
                          <a:effectLst/>
                          <a:latin typeface="Century Gothic" panose="020B0502020202020204" pitchFamily="34" charset="0"/>
                          <a:ea typeface="Times New Roman" panose="02020603050405020304" pitchFamily="18" charset="0"/>
                          <a:cs typeface="Times New Roman" panose="02020603050405020304" pitchFamily="18" charset="0"/>
                        </a:rPr>
                        <a:t>(4 day order)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20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26-30 </a:t>
                      </a:r>
                      <a:r>
                        <a:rPr lang="en-US" sz="1000" b="1">
                          <a:effectLst/>
                          <a:latin typeface="Century Gothic" panose="020B0502020202020204" pitchFamily="34" charset="0"/>
                          <a:ea typeface="Times New Roman" panose="02020603050405020304" pitchFamily="18" charset="0"/>
                          <a:cs typeface="Times New Roman" panose="02020603050405020304" pitchFamily="18" charset="0"/>
                        </a:rPr>
                        <a:t>(4 day order)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12</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21</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27</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November 2-6</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October 28</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November 3</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November 9-13 </a:t>
                      </a:r>
                      <a:r>
                        <a:rPr lang="en-US" sz="1000" b="1" u="sng">
                          <a:effectLst/>
                          <a:latin typeface="Century Gothic" panose="020B0502020202020204" pitchFamily="34" charset="0"/>
                          <a:ea typeface="Times New Roman" panose="02020603050405020304" pitchFamily="18" charset="0"/>
                          <a:cs typeface="Times New Roman" panose="02020603050405020304" pitchFamily="18" charset="0"/>
                        </a:rPr>
                        <a:t>(4 day order)</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8339">
                <a:tc>
                  <a:txBody>
                    <a:bodyPr/>
                    <a:lstStyle/>
                    <a:p>
                      <a:pPr marL="0" marR="0" algn="ctr">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14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November 4</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effectLst/>
                          <a:latin typeface="Century Gothic" panose="020B0502020202020204" pitchFamily="34" charset="0"/>
                          <a:ea typeface="Times New Roman" panose="02020603050405020304" pitchFamily="18" charset="0"/>
                          <a:cs typeface="Times New Roman" panose="02020603050405020304" pitchFamily="18" charset="0"/>
                        </a:rPr>
                        <a:t>November 10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latin typeface="Century Gothic" panose="020B0502020202020204" pitchFamily="34" charset="0"/>
                          <a:ea typeface="Times New Roman" panose="02020603050405020304" pitchFamily="18" charset="0"/>
                          <a:cs typeface="Times New Roman" panose="02020603050405020304" pitchFamily="18" charset="0"/>
                        </a:rPr>
                        <a:t>November 16-20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819989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31820"/>
            <a:ext cx="5669280" cy="719740"/>
          </a:xfrm>
        </p:spPr>
        <p:txBody>
          <a:bodyPr anchor="t" anchorCtr="0">
            <a:noAutofit/>
          </a:bodyPr>
          <a:lstStyle/>
          <a:p>
            <a:pPr algn="l"/>
            <a:r>
              <a:rPr lang="en-US" sz="3200" b="1" dirty="0">
                <a:effectLst>
                  <a:outerShdw blurRad="38100" dist="38100" dir="2700000" algn="tl">
                    <a:srgbClr val="000000">
                      <a:alpha val="43137"/>
                    </a:srgbClr>
                  </a:outerShdw>
                </a:effectLst>
                <a:latin typeface="Century Gothic" panose="020B0502020202020204" pitchFamily="34" charset="0"/>
              </a:rPr>
              <a:t>Placing an Order</a:t>
            </a:r>
          </a:p>
        </p:txBody>
      </p:sp>
      <p:sp>
        <p:nvSpPr>
          <p:cNvPr id="8" name="Subtitle 2"/>
          <p:cNvSpPr txBox="1">
            <a:spLocks/>
          </p:cNvSpPr>
          <p:nvPr/>
        </p:nvSpPr>
        <p:spPr>
          <a:xfrm>
            <a:off x="391886" y="1975757"/>
            <a:ext cx="10977332" cy="43955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u="sng" dirty="0">
                <a:latin typeface="Century Gothic" panose="020B0502020202020204" pitchFamily="34" charset="0"/>
              </a:rPr>
              <a:t>For Orders Other Than USFS and Warehouse orders-</a:t>
            </a:r>
          </a:p>
          <a:p>
            <a:pPr algn="l"/>
            <a:endParaRPr lang="en-US" dirty="0">
              <a:latin typeface="Century Gothic" panose="020B0502020202020204" pitchFamily="34" charset="0"/>
            </a:endParaRPr>
          </a:p>
          <a:p>
            <a:pPr algn="l"/>
            <a:r>
              <a:rPr lang="en-US" dirty="0">
                <a:latin typeface="Century Gothic" panose="020B0502020202020204" pitchFamily="34" charset="0"/>
              </a:rPr>
              <a:t>Produce, M &amp; B (Milk and Juice), </a:t>
            </a:r>
            <a:r>
              <a:rPr lang="en-US" dirty="0" err="1">
                <a:latin typeface="Century Gothic" panose="020B0502020202020204" pitchFamily="34" charset="0"/>
              </a:rPr>
              <a:t>CiCi</a:t>
            </a:r>
            <a:r>
              <a:rPr lang="en-US" dirty="0">
                <a:latin typeface="Century Gothic" panose="020B0502020202020204" pitchFamily="34" charset="0"/>
              </a:rPr>
              <a:t> Pizza, and Ice Cream allow you to call or email them your order.  </a:t>
            </a:r>
          </a:p>
          <a:p>
            <a:pPr algn="l"/>
            <a:r>
              <a:rPr lang="en-US" dirty="0">
                <a:latin typeface="Century Gothic" panose="020B0502020202020204" pitchFamily="34" charset="0"/>
              </a:rPr>
              <a:t>For these orders you should still use the same process to determine how much product you are going to need for meal service.</a:t>
            </a:r>
          </a:p>
          <a:p>
            <a:pPr algn="l"/>
            <a:r>
              <a:rPr lang="en-US" dirty="0">
                <a:latin typeface="Century Gothic" panose="020B0502020202020204" pitchFamily="34" charset="0"/>
              </a:rPr>
              <a:t>Historical data (from production records), unusual events and student preferences should be your guidance in placing orders.</a:t>
            </a:r>
          </a:p>
          <a:p>
            <a:pPr algn="l"/>
            <a:endParaRPr lang="en-US" dirty="0">
              <a:latin typeface="Century Gothic" panose="020B0502020202020204" pitchFamily="34" charset="0"/>
            </a:endParaRPr>
          </a:p>
          <a:p>
            <a:pPr algn="l"/>
            <a:endParaRPr lang="en-US" dirty="0">
              <a:latin typeface="Century Gothic" panose="020B0502020202020204" pitchFamily="34" charset="0"/>
            </a:endParaRPr>
          </a:p>
        </p:txBody>
      </p:sp>
    </p:spTree>
    <p:extLst>
      <p:ext uri="{BB962C8B-B14F-4D97-AF65-F5344CB8AC3E}">
        <p14:creationId xmlns:p14="http://schemas.microsoft.com/office/powerpoint/2010/main" val="1503263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1392</TotalTime>
  <Words>1374</Words>
  <Application>Microsoft Office PowerPoint</Application>
  <PresentationFormat>Widescreen</PresentationFormat>
  <Paragraphs>154</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Calibri Light</vt:lpstr>
      <vt:lpstr>Century Gothic</vt:lpstr>
      <vt:lpstr>Wingdings</vt:lpstr>
      <vt:lpstr>Office Theme</vt:lpstr>
      <vt:lpstr>ntory Control</vt:lpstr>
      <vt:lpstr>Inventory Control</vt:lpstr>
      <vt:lpstr>Inventory Control</vt:lpstr>
      <vt:lpstr>Supply Chain</vt:lpstr>
      <vt:lpstr>Supply Chain</vt:lpstr>
      <vt:lpstr>Placing an Order</vt:lpstr>
      <vt:lpstr>Placing an Order</vt:lpstr>
      <vt:lpstr>Placing an Order</vt:lpstr>
      <vt:lpstr>Placing an Order</vt:lpstr>
      <vt:lpstr>Ideal State of Inventory</vt:lpstr>
      <vt:lpstr>Receiving Inventory</vt:lpstr>
      <vt:lpstr>Excess Inventory/Over Ordering</vt:lpstr>
      <vt:lpstr>Insufficient Inventory/Under Ordering</vt:lpstr>
      <vt:lpstr>Best Practices for Inventory Control</vt:lpstr>
      <vt:lpstr>Summary</vt:lpstr>
    </vt:vector>
  </TitlesOfParts>
  <Company>Osceola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ntory Control</dc:title>
  <dc:creator>Leeanna Hollenbeck</dc:creator>
  <cp:lastModifiedBy>Rae Hollenbeck</cp:lastModifiedBy>
  <cp:revision>45</cp:revision>
  <cp:lastPrinted>2016-03-02T15:54:00Z</cp:lastPrinted>
  <dcterms:created xsi:type="dcterms:W3CDTF">2016-02-03T18:10:36Z</dcterms:created>
  <dcterms:modified xsi:type="dcterms:W3CDTF">2019-07-23T17:13:13Z</dcterms:modified>
</cp:coreProperties>
</file>